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2" r:id="rId10"/>
  </p:sldIdLst>
  <p:sldSz cx="9144000" cy="6858000" type="screen4x3"/>
  <p:notesSz cx="6858000" cy="9144000"/>
  <p:embeddedFontLst>
    <p:embeddedFont>
      <p:font typeface="Trebuchet MS" pitchFamily="34" charset="0"/>
      <p:regular r:id="rId12"/>
      <p:bold r:id="rId13"/>
      <p:italic r:id="rId14"/>
      <p:boldItalic r:id="rId15"/>
    </p:embeddedFont>
    <p:embeddedFont>
      <p:font typeface="Gill Sans" charset="0"/>
      <p:regular r:id="rId16"/>
      <p:bold r:id="rId17"/>
    </p:embeddedFont>
    <p:embeddedFont>
      <p:font typeface="Verdana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41F9D59-056A-4AA1-8B36-5768D6CAB155}">
  <a:tblStyle styleId="{F41F9D59-056A-4AA1-8B36-5768D6CAB1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94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3195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761363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FFD4DD">
                  <a:alpha val="94901"/>
                </a:srgbClr>
              </a:gs>
              <a:gs pos="50000">
                <a:srgbClr val="F8BECB">
                  <a:alpha val="89803"/>
                </a:srgbClr>
              </a:gs>
              <a:gs pos="95000">
                <a:srgbClr val="FD5E87">
                  <a:alpha val="87843"/>
                </a:srgbClr>
              </a:gs>
              <a:gs pos="100000">
                <a:srgbClr val="FF0047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B43461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A1355B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4000"/>
              <a:buFont typeface="Gill Sans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6136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756E72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FFD4DD">
                  <a:alpha val="94901"/>
                </a:srgbClr>
              </a:gs>
              <a:gs pos="50000">
                <a:srgbClr val="F8BECB">
                  <a:alpha val="89803"/>
                </a:srgbClr>
              </a:gs>
              <a:gs pos="95000">
                <a:srgbClr val="FD5E87">
                  <a:alpha val="87843"/>
                </a:srgbClr>
              </a:gs>
              <a:gs pos="100000">
                <a:srgbClr val="FF0047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B43461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>
            <a:solidFill>
              <a:srgbClr val="A1355B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4500"/>
              <a:buFont typeface="Gill Sans"/>
              <a:buNone/>
              <a:defRPr sz="4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756E72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2200"/>
              <a:buFont typeface="Gill Sans"/>
              <a:buNone/>
              <a:defRPr sz="2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2100"/>
              <a:buFont typeface="Gill Sans"/>
              <a:buNone/>
              <a:defRPr sz="2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10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EED5E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10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C">
              <a:alpha val="32941"/>
            </a:srgbClr>
          </a:solidFill>
          <a:ln w="9525" cap="rnd" cmpd="sng">
            <a:solidFill>
              <a:srgbClr val="D4BE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0" cap="rnd" cmpd="sng">
            <a:solidFill>
              <a:srgbClr val="FFEFF5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B4A5AB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DF9F9">
                  <a:alpha val="69803"/>
                </a:srgbClr>
              </a:gs>
              <a:gs pos="70000">
                <a:srgbClr val="FEFEFE">
                  <a:alpha val="54901"/>
                </a:srgbClr>
              </a:gs>
              <a:gs pos="100000">
                <a:srgbClr val="E6B9C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7B1B9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74F53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22DA4"/>
              </a:buClr>
              <a:buSzPts val="4300"/>
              <a:buFont typeface="Gill Sans"/>
              <a:buNone/>
              <a:defRPr sz="4300" b="0" i="0" u="none" strike="noStrike" cap="none">
                <a:solidFill>
                  <a:srgbClr val="C22DA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7A3AB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756E72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1115616" y="332657"/>
            <a:ext cx="7848872" cy="423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srgbClr val="00417E"/>
              </a:buClr>
              <a:buSzPts val="2600"/>
            </a:pP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РОССИЙСКИЙ ЭКОНОМИЧЕСКИЙ УНИВЕРСИТЕТ 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имени Г. В. ПЛЕХАНОВА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Кемеровский институт (филиал) 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cap="none" dirty="0" smtClean="0">
                <a:solidFill>
                  <a:srgbClr val="FF0000"/>
                </a:solidFill>
              </a:rPr>
              <a:t/>
            </a:r>
            <a:br>
              <a:rPr lang="ru-RU" sz="2000" cap="none" dirty="0" smtClean="0">
                <a:solidFill>
                  <a:srgbClr val="FF0000"/>
                </a:solidFill>
              </a:rPr>
            </a:br>
            <a: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Выпускная квалификационная работа</a:t>
            </a:r>
            <a:b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бакалавра </a:t>
            </a:r>
            <a:b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  <a:t>«Наследственные правоотношения: понятие и элементы »</a:t>
            </a:r>
            <a: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</a:br>
            <a:endParaRPr sz="2600" b="1" dirty="0">
              <a:solidFill>
                <a:srgbClr val="00417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983401" y="4786052"/>
            <a:ext cx="7895260" cy="996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Выполнила: 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Кузьмина Лариса Геннадьевна </a:t>
            </a:r>
            <a:endParaRPr lang="ru-RU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</a:t>
            </a: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руководитель: </a:t>
            </a:r>
            <a:r>
              <a:rPr lang="ru-RU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к.ю.н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., доцент, </a:t>
            </a:r>
            <a:r>
              <a:rPr lang="ru-RU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Бобринев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Руслан Викторович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3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7" y="439297"/>
            <a:ext cx="1825711" cy="1774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966360" y="1487448"/>
            <a:ext cx="7962088" cy="262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ru-RU" sz="2000" dirty="0"/>
          </a:p>
          <a:p>
            <a:pPr marL="137160" indent="0">
              <a:buNone/>
            </a:pPr>
            <a:endParaRPr lang="ru-RU" sz="2000" dirty="0"/>
          </a:p>
        </p:txBody>
      </p:sp>
      <p:sp>
        <p:nvSpPr>
          <p:cNvPr id="109" name="Google Shape;109;p1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Google Shape;110;p14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6336" y="188640"/>
            <a:ext cx="1332112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16;p15"/>
          <p:cNvSpPr txBox="1">
            <a:spLocks/>
          </p:cNvSpPr>
          <p:nvPr/>
        </p:nvSpPr>
        <p:spPr>
          <a:xfrm>
            <a:off x="1075232" y="5021992"/>
            <a:ext cx="7962088" cy="8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endParaRPr lang="ru-RU" sz="20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8863" y="1610591"/>
            <a:ext cx="73359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/>
              <a:t>Актуальность</a:t>
            </a:r>
            <a:r>
              <a:rPr lang="ru-RU" sz="1800" dirty="0"/>
              <a:t> данной темы выпускной квалификационной работы обусловлена тем, что регулирование наследственных правоотношений с развитием рыночных принципов и моделей является значимым элементом гражданского права. Необходимость совершенствования данного института обусловлена существующими проблемами в области осуществления отдельных видов наследственных прав.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5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8344" y="188640"/>
            <a:ext cx="1246828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6517" y="1443841"/>
            <a:ext cx="776200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Объект исследования</a:t>
            </a:r>
            <a:r>
              <a:rPr lang="ru-RU" sz="1600" dirty="0"/>
              <a:t>: сфера общественных отношений, регулирующих вопросы правового регулирования наследственных правоотношений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Предмет исследования</a:t>
            </a:r>
            <a:r>
              <a:rPr lang="ru-RU" sz="1600" dirty="0"/>
              <a:t>: нормативно-правовые акты и иные правовые акты, регламентирующие современное состояние и проблемы защиты и осуществления отдельных видов наследственных прав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Цель исследования </a:t>
            </a:r>
            <a:r>
              <a:rPr lang="ru-RU" sz="1600" dirty="0"/>
              <a:t>–  выявить и охарактеризовать основные особенности и проблемы осуществления и защиты отдельных видов наследственных прав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/>
              <a:t>Задачи работы</a:t>
            </a:r>
            <a:r>
              <a:rPr lang="ru-RU" sz="1600" dirty="0"/>
              <a:t>:</a:t>
            </a:r>
          </a:p>
          <a:p>
            <a:r>
              <a:rPr lang="ru-RU" sz="1600" dirty="0"/>
              <a:t>– определить понятие и дать общую характеристику наследственных прав и их элементов;</a:t>
            </a:r>
          </a:p>
          <a:p>
            <a:r>
              <a:rPr lang="ru-RU" sz="1600" dirty="0"/>
              <a:t>– выявить проблемы защиты наследственных прав и рассмотреть пути их решения;</a:t>
            </a:r>
          </a:p>
          <a:p>
            <a:r>
              <a:rPr lang="ru-RU" sz="1600" dirty="0"/>
              <a:t>– раскрыть особенности осуществления отдельных видов наследственных прав.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260648"/>
            <a:ext cx="1174924" cy="9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158" y="451572"/>
            <a:ext cx="6229194" cy="260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93775" y="3121223"/>
            <a:ext cx="46639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Рисунок 1 – Понятие наследственного права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0036" y="3848330"/>
            <a:ext cx="7200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</a:t>
            </a:r>
            <a:r>
              <a:rPr lang="ru-RU" b="1" dirty="0" smtClean="0"/>
              <a:t>нститут </a:t>
            </a:r>
            <a:r>
              <a:rPr lang="ru-RU" b="1" dirty="0"/>
              <a:t>наследственных правоотношений </a:t>
            </a:r>
            <a:r>
              <a:rPr lang="ru-RU" dirty="0"/>
              <a:t>является важнейшим элементом института гражданского права и возникают при переходе материальных и нематериальных благ умершего лица другим лицам в порядке наследования независимо от основания наследования.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260648"/>
            <a:ext cx="1174924" cy="9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2218" y="344732"/>
            <a:ext cx="65142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возникновения наследственных правоотношений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правоотношение, наступлению которого способствовало составление завещания различной формы;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правоотношение, связанное с открытием наследства;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правоотношение, связанное с принятием наследства;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правоотношение, возникшее по причине отказа от принятия наследства;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правоотношение, наступившее с необходимостью охраны наследственного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216" y="3171875"/>
            <a:ext cx="65142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установленная 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законодательном уровне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видам возникновения наследственных правоотношений относятся: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наследование по закону;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наследование по завещанию;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наследование по наследственному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243786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260648"/>
            <a:ext cx="1174924" cy="9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1046" y="344732"/>
            <a:ext cx="6514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осуществления отдельных видов наследственных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955" y="1120676"/>
            <a:ext cx="663979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ответственности несовершеннолетних и недееспособных наследников по долгам наследодателя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отсутствия алиментной составляющей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установления наследственных отношений между усыновленными детьми и их родными родителями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правовых норм регламентации установления наследника, если ребенок был зачат после смерти наследодателя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законодательного закрепления понятия «коллективные субъекты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наследования реорганизованными юридическими лицами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регламентация порядка наследования и признания наследниками индивидуальных предпринимателей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правоприменения норм ч.1 ст.1224 и норм ст. 1115 ГК РФ при разрешении наследственных споров с участием иностранного элемента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8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260648"/>
            <a:ext cx="1174924" cy="9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1046" y="344732"/>
            <a:ext cx="6514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Пути совершенствования института наследственных правоотношений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955" y="1120676"/>
            <a:ext cx="66397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запрет на уменьшение величины наследства путем взыскания с долгов наследодателя через суд, в случае реального ухудшения материального состояния несовершеннолетнего;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проработать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вопрос об установлении алиментной составляющей в наследственные правоотношения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правовые нормы, регламентирующие порядок определения наследника в случае зачатия ребенка после смерти наследодателя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законодательном уровне закрепить понятия «коллективные субъекты»;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институт наследования юридическими лицами, а также индивидуальными предпринимателями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обратить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внимание на особенности правоприменения норм ч.1 ст.1224 и норм ст. 1115 ГК РФ в отдельных ситуациях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5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260648"/>
            <a:ext cx="1174924" cy="9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1046" y="344732"/>
            <a:ext cx="6514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Пути совершенствования института наследственных правоотношений (дополнительно)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955" y="1120676"/>
            <a:ext cx="66397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законодательном уровне закрепить такое понятие как «бездействие» применимо к статье 1117 ГК РФ. Под бездействие следует понимать – пассивные действия со стороны наследника, способствующие причинению вреда жизни и здоровью наследодателя;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законодательном уровне закрепить норму о возможности наследования по завещанию, только тех родителей, которые были признаны достойными наследниками по решению суда. Необходимо в ст. 1117 ГК РФ закрепить понятие «абсолютно недостойные» и «условно недостойные»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наследники;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включить в состав абсолютно недостойных наследников лиц, которые своими неправомерными умышленными действиями или бездействиями причинили вред здоровью и жизни наследодателя и в рамках уголовного судопроизводства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ужесточить контроль над своевременным отчуждением земельных участков иностранными лицами, которые достались им по наследству.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5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1115616" y="332657"/>
            <a:ext cx="7848872" cy="423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srgbClr val="00417E"/>
              </a:buClr>
              <a:buSzPts val="2600"/>
            </a:pP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РОССИЙСКИЙ ЭКОНОМИЧЕСКИЙ УНИВЕРСИТЕТ 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имени Г. В. ПЛЕХАНОВА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Кемеровский институт (филиал) </a:t>
            </a:r>
            <a:br>
              <a:rPr lang="ru-RU" sz="2000" b="1" dirty="0" smtClean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cap="none" dirty="0" smtClean="0">
                <a:solidFill>
                  <a:srgbClr val="FF0000"/>
                </a:solidFill>
              </a:rPr>
              <a:t/>
            </a:r>
            <a:br>
              <a:rPr lang="ru-RU" sz="2000" cap="none" dirty="0" smtClean="0">
                <a:solidFill>
                  <a:srgbClr val="FF0000"/>
                </a:solidFill>
              </a:rPr>
            </a:br>
            <a: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Выпускная квалификационная работа</a:t>
            </a:r>
            <a:b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бакалавра </a:t>
            </a:r>
            <a:br>
              <a:rPr lang="ru-RU" sz="2000" b="1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  <a:t>«Наследственные правоотношения: понятие и элементы »</a:t>
            </a:r>
            <a: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600" b="1" dirty="0">
                <a:solidFill>
                  <a:srgbClr val="00417E"/>
                </a:solidFill>
                <a:latin typeface="Times New Roman"/>
                <a:ea typeface="Times New Roman"/>
                <a:cs typeface="Times New Roman"/>
              </a:rPr>
            </a:br>
            <a:endParaRPr sz="2600" b="1" dirty="0">
              <a:solidFill>
                <a:srgbClr val="00417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983401" y="4786052"/>
            <a:ext cx="7895260" cy="996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Выполнила: 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Кузьмина Лариса Геннадьевна </a:t>
            </a:r>
            <a:endParaRPr lang="ru-RU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</a:t>
            </a: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руководитель: </a:t>
            </a:r>
            <a:r>
              <a:rPr lang="ru-RU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к.ю.н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., доцент, </a:t>
            </a:r>
            <a:r>
              <a:rPr lang="ru-RU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Бобринев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Руслан Викторович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3" descr="C:\Users\212\Downloads\Gerb_REU_A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7" y="439297"/>
            <a:ext cx="1825711" cy="1774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376571"/>
      </p:ext>
    </p:extLst>
  </p:cSld>
  <p:clrMapOvr>
    <a:masterClrMapping/>
  </p:clrMapOvr>
</p:sld>
</file>

<file path=ppt/theme/theme1.xml><?xml version="1.0" encoding="utf-8"?>
<a:theme xmlns:a="http://schemas.openxmlformats.org/drawingml/2006/main" name="Солнцестояние">
  <a:themeElements>
    <a:clrScheme name="Изящная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608</Words>
  <Application>Microsoft Office PowerPoint</Application>
  <PresentationFormat>Экран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Trebuchet MS</vt:lpstr>
      <vt:lpstr>Times New Roman</vt:lpstr>
      <vt:lpstr>Noto Sans Symbols</vt:lpstr>
      <vt:lpstr>Gill Sans</vt:lpstr>
      <vt:lpstr>Verdana</vt:lpstr>
      <vt:lpstr>Солнцестояние</vt:lpstr>
      <vt:lpstr>РОССИЙСКИЙ ЭКОНОМИЧЕСКИЙ УНИВЕРСИТЕТ  имени Г. В. ПЛЕХАНОВА Кемеровский институт (филиал)   Выпускная квалификационная работа бакалавра    «Наследственные правоотношения: понятие и элементы 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РОССИЙСКИЙ ЭКОНОМИЧЕСКИЙ УНИВЕРСИТЕТ  имени Г. В. ПЛЕХАНОВА Кемеровский институт (филиал)   Выпускная квалификационная работа бакалавра    «Наследственные правоотношения: понятие и элементы 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ЭКОНОМИЧЕСКИЙ       УНИВЕРСИТЕТ имени Г. В. ПЛЕХАНОВА Кемеровский институт (филиал)   Выпускная квалификационная работа (дипломная работа)    Статистический анализ доходов населения и его участие в социальных программах с целью выявления угроз национальной экономической безопасности  </dc:title>
  <cp:lastModifiedBy>1</cp:lastModifiedBy>
  <cp:revision>16</cp:revision>
  <dcterms:modified xsi:type="dcterms:W3CDTF">2021-02-11T04:18:31Z</dcterms:modified>
</cp:coreProperties>
</file>